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94360"/>
          </a:xfrm>
          <a:prstGeom prst="rect">
            <a:avLst/>
          </a:prstGeom>
          <a:solidFill>
            <a:srgbClr val="2F5597"/>
          </a:solidFill>
          <a:ln w="12700">
            <a:solidFill>
              <a:srgbClr val="2F5597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28016"/>
            <a:ext cx="84124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建设用地适宜性评价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365760" y="658368"/>
            <a:ext cx="8412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C6282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选取高程、坡度地形评价因子。</a:t>
            </a:r>
            <a:endParaRPr lang="en-US" sz="20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275588"/>
            <a:ext cx="4037990" cy="3616724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347" y="3988131"/>
            <a:ext cx="967263" cy="904181"/>
          </a:xfrm>
          <a:prstGeom prst="rect">
            <a:avLst/>
          </a:prstGeom>
        </p:spPr>
      </p:pic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250" y="1275588"/>
            <a:ext cx="4037990" cy="3616724"/>
          </a:xfrm>
          <a:prstGeom prst="rect">
            <a:avLst/>
          </a:prstGeom>
        </p:spPr>
      </p:pic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974" y="3988131"/>
            <a:ext cx="862126" cy="9041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94360"/>
          </a:xfrm>
          <a:prstGeom prst="rect">
            <a:avLst/>
          </a:prstGeom>
          <a:solidFill>
            <a:srgbClr val="2F5597"/>
          </a:solidFill>
          <a:ln w="12700">
            <a:solidFill>
              <a:srgbClr val="2F5597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28016"/>
            <a:ext cx="84124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建设用地适宜性评价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365760" y="658368"/>
            <a:ext cx="8412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C6282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对评价因子分级打分，叠加分级结果进行综合评价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65760" y="1172718"/>
            <a:ext cx="4324520" cy="15748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63636"/>
              </a:lnSpc>
              <a:buNone/>
            </a:pPr>
            <a:r>
              <a:rPr lang="en-US" sz="1100" b="1" dirty="0">
                <a:solidFill>
                  <a:srgbClr val="33415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高程分级：</a:t>
            </a:r>
            <a:pPr indent="0" marL="0">
              <a:lnSpc>
                <a:spcPct val="163636"/>
              </a:lnSpc>
              <a:buNone/>
            </a:pPr>
            <a:r>
              <a:rPr lang="en-US" sz="1100" dirty="0">
                <a:solidFill>
                  <a:srgbClr val="33415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自然断点法分为5级（22.8-63.3m；63.3-114.9m；114.9-184.1m；184.1-260.1m；260.1-380.1m）。参与适宜性计算时，低海拔段赋分高（最低级5分）、高海拔段赋分低（最高级1分）。</a:t>
            </a:r>
            <a:pPr indent="0" marL="0">
              <a:lnSpc>
                <a:spcPct val="163636"/>
              </a:lnSpc>
              <a:buNone/>
            </a:pPr>
            <a:r>
              <a:rPr lang="en-US" sz="1100" dirty="0">
                <a:solidFill>
                  <a:srgbClr val="33415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
</a:t>
            </a:r>
            <a:pPr indent="0" marL="0">
              <a:lnSpc>
                <a:spcPct val="163636"/>
              </a:lnSpc>
              <a:buNone/>
            </a:pPr>
            <a:r>
              <a:rPr lang="en-US" sz="1100" b="1" dirty="0">
                <a:solidFill>
                  <a:srgbClr val="33415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坡度分级：</a:t>
            </a:r>
            <a:pPr indent="0" marL="0">
              <a:lnSpc>
                <a:spcPct val="163636"/>
              </a:lnSpc>
              <a:buNone/>
            </a:pPr>
            <a:r>
              <a:rPr lang="en-US" sz="1100" dirty="0">
                <a:solidFill>
                  <a:srgbClr val="33415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与适宜性评价统一，按坡度区间赋分——5°以下5分、5–10°为4分、10–15°为3分、15–25°为2分、25°以上1分。</a:t>
            </a:r>
            <a:endParaRPr lang="en-US" sz="1100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820695"/>
            <a:ext cx="2116540" cy="1890776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523" y="4081213"/>
            <a:ext cx="622281" cy="630259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65760" y="4889754"/>
            <a:ext cx="21165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高程分级图</a:t>
            </a:r>
            <a:endParaRPr lang="en-US" sz="850" dirty="0"/>
          </a:p>
        </p:txBody>
      </p:sp>
      <p:sp>
        <p:nvSpPr>
          <p:cNvPr id="9" name="Text 5"/>
          <p:cNvSpPr/>
          <p:nvPr/>
        </p:nvSpPr>
        <p:spPr>
          <a:xfrm>
            <a:off x="2491444" y="3690633"/>
            <a:ext cx="7315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94A3B8"/>
                </a:solidFill>
              </a:rPr>
              <a:t>+</a:t>
            </a:r>
            <a:endParaRPr lang="en-US" sz="15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3740" y="2820695"/>
            <a:ext cx="2116540" cy="1890776"/>
          </a:xfrm>
          <a:prstGeom prst="rect">
            <a:avLst/>
          </a:prstGeom>
        </p:spPr>
      </p:pic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30" y="4081213"/>
            <a:ext cx="414854" cy="630259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2573740" y="4889754"/>
            <a:ext cx="21165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坡度分级图</a:t>
            </a:r>
            <a:endParaRPr lang="en-US" sz="850" dirty="0"/>
          </a:p>
        </p:txBody>
      </p:sp>
      <p:pic>
        <p:nvPicPr>
          <p:cNvPr id="13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7712" y="1172718"/>
            <a:ext cx="4316560" cy="3662172"/>
          </a:xfrm>
          <a:prstGeom prst="rect">
            <a:avLst/>
          </a:prstGeom>
        </p:spPr>
      </p:pic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5136" y="4102456"/>
            <a:ext cx="699639" cy="732434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4498116" y="4871466"/>
            <a:ext cx="4536156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建设用地适宜性评价（叠加结果）</a:t>
            </a: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94360"/>
          </a:xfrm>
          <a:prstGeom prst="rect">
            <a:avLst/>
          </a:prstGeom>
          <a:solidFill>
            <a:srgbClr val="2F5597"/>
          </a:solidFill>
          <a:ln w="12700">
            <a:solidFill>
              <a:srgbClr val="2F5597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28016"/>
            <a:ext cx="84124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建设用地适宜性评价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365760" y="658368"/>
            <a:ext cx="8412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C6282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地块适宜建设区域约为595.03公顷（约占63.9%）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365760" y="1115568"/>
            <a:ext cx="4324520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63636"/>
              </a:lnSpc>
              <a:buNone/>
            </a:pPr>
            <a:r>
              <a:rPr lang="en-US" sz="1100" dirty="0">
                <a:solidFill>
                  <a:srgbClr val="33415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——对多个图层综合叠加结果进行进一步分类，划定不适宜建设、限制建设、较适宜建设、适宜建设四类。</a:t>
            </a:r>
            <a:endParaRPr lang="en-US" sz="11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65760" y="1883664"/>
          <a:ext cx="4324520" cy="2331720"/>
        </p:xfrm>
        <a:graphic>
          <a:graphicData uri="http://schemas.openxmlformats.org/drawingml/2006/table">
            <a:tbl>
              <a:tblPr/>
              <a:tblGrid>
                <a:gridCol w="1162505"/>
                <a:gridCol w="855604"/>
                <a:gridCol w="669603"/>
                <a:gridCol w="976504"/>
                <a:gridCol w="660303"/>
              </a:tblGrid>
              <a:tr h="38862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分级</a:t>
                      </a:r>
                      <a:endParaRPr lang="en-US" sz="14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栅格数</a:t>
                      </a:r>
                      <a:endParaRPr lang="en-US" sz="14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占比%</a:t>
                      </a:r>
                      <a:endParaRPr lang="en-US" sz="14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面积㎡</a:t>
                      </a:r>
                      <a:endParaRPr lang="en-US" sz="14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亩</a:t>
                      </a:r>
                      <a:endParaRPr lang="en-US" sz="14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597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适宜建设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7792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47.7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4444015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6665.99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较适宜建设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2641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16.2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1506243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2259.35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限制建设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3609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22.1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2058323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3087.47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不适宜建设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2277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14.0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1298642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1947.95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合计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16319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100.0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9307222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13960.76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BD5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7712" y="1172718"/>
            <a:ext cx="4316560" cy="3662172"/>
          </a:xfrm>
          <a:prstGeom prst="rect">
            <a:avLst/>
          </a:prstGeom>
        </p:spPr>
      </p:pic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5136" y="4102456"/>
            <a:ext cx="699639" cy="73243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498116" y="4889754"/>
            <a:ext cx="453615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建设用地适宜性评价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建设用地适宜性评价</dc:title>
  <dc:subject>PptxGenJS Presentation</dc:subject>
  <dc:creator>UrbanDataCraft</dc:creator>
  <cp:lastModifiedBy>UrbanDataCraft</cp:lastModifiedBy>
  <cp:revision>1</cp:revision>
  <dcterms:created xsi:type="dcterms:W3CDTF">2026-07-23T11:00:13Z</dcterms:created>
  <dcterms:modified xsi:type="dcterms:W3CDTF">2026-07-23T11:00:13Z</dcterms:modified>
</cp:coreProperties>
</file>